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DM Sans Medium"/>
      <p:regular r:id="rId30"/>
      <p:bold r:id="rId31"/>
      <p:italic r:id="rId32"/>
      <p:boldItalic r:id="rId33"/>
    </p:embeddedFont>
    <p:embeddedFont>
      <p:font typeface="Inter"/>
      <p:regular r:id="rId34"/>
      <p:bold r:id="rId35"/>
    </p:embeddedFont>
    <p:embeddedFont>
      <p:font typeface="Poppins"/>
      <p:regular r:id="rId36"/>
      <p:bold r:id="rId37"/>
      <p:italic r:id="rId38"/>
      <p:boldItalic r:id="rId39"/>
    </p:embeddedFont>
    <p:embeddedFont>
      <p:font typeface="Lato Light"/>
      <p:regular r:id="rId40"/>
      <p:bold r:id="rId41"/>
      <p:italic r:id="rId42"/>
      <p:boldItalic r:id="rId43"/>
    </p:embeddedFont>
    <p:embeddedFont>
      <p:font typeface="Open Sans Medium"/>
      <p:regular r:id="rId44"/>
      <p:bold r:id="rId45"/>
      <p:italic r:id="rId46"/>
      <p:boldItalic r:id="rId47"/>
    </p:embeddedFont>
    <p:embeddedFont>
      <p:font typeface="DM Sans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Light-regular.fntdata"/><Relationship Id="rId42" Type="http://schemas.openxmlformats.org/officeDocument/2006/relationships/font" Target="fonts/LatoLight-italic.fntdata"/><Relationship Id="rId41" Type="http://schemas.openxmlformats.org/officeDocument/2006/relationships/font" Target="fonts/LatoLight-bold.fntdata"/><Relationship Id="rId44" Type="http://schemas.openxmlformats.org/officeDocument/2006/relationships/font" Target="fonts/OpenSansMedium-regular.fntdata"/><Relationship Id="rId43" Type="http://schemas.openxmlformats.org/officeDocument/2006/relationships/font" Target="fonts/LatoLight-boldItalic.fntdata"/><Relationship Id="rId46" Type="http://schemas.openxmlformats.org/officeDocument/2006/relationships/font" Target="fonts/OpenSansMedium-italic.fntdata"/><Relationship Id="rId45" Type="http://schemas.openxmlformats.org/officeDocument/2006/relationships/font" Target="fonts/OpenSans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DMSans-regular.fntdata"/><Relationship Id="rId47" Type="http://schemas.openxmlformats.org/officeDocument/2006/relationships/font" Target="fonts/OpenSansMedium-boldItalic.fntdata"/><Relationship Id="rId49" Type="http://schemas.openxmlformats.org/officeDocument/2006/relationships/font" Target="fonts/DM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DMSansMedium-bold.fntdata"/><Relationship Id="rId30" Type="http://schemas.openxmlformats.org/officeDocument/2006/relationships/font" Target="fonts/DMSansMedium-regular.fntdata"/><Relationship Id="rId33" Type="http://schemas.openxmlformats.org/officeDocument/2006/relationships/font" Target="fonts/DMSansMedium-boldItalic.fntdata"/><Relationship Id="rId32" Type="http://schemas.openxmlformats.org/officeDocument/2006/relationships/font" Target="fonts/DMSansMedium-italic.fntdata"/><Relationship Id="rId35" Type="http://schemas.openxmlformats.org/officeDocument/2006/relationships/font" Target="fonts/Inter-bold.fntdata"/><Relationship Id="rId34" Type="http://schemas.openxmlformats.org/officeDocument/2006/relationships/font" Target="fonts/Inter-regular.fntdata"/><Relationship Id="rId37" Type="http://schemas.openxmlformats.org/officeDocument/2006/relationships/font" Target="fonts/Poppins-bold.fntdata"/><Relationship Id="rId36" Type="http://schemas.openxmlformats.org/officeDocument/2006/relationships/font" Target="fonts/Poppins-regular.fntdata"/><Relationship Id="rId39" Type="http://schemas.openxmlformats.org/officeDocument/2006/relationships/font" Target="fonts/Poppins-boldItalic.fntdata"/><Relationship Id="rId38" Type="http://schemas.openxmlformats.org/officeDocument/2006/relationships/font" Target="fonts/Poppins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DMSans-boldItalic.fntdata"/><Relationship Id="rId50" Type="http://schemas.openxmlformats.org/officeDocument/2006/relationships/font" Target="fonts/DMSa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SLIDES_API61223373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SLIDES_API61223373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SLIDES_API74457820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SLIDES_API74457820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SLIDES_API74457820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SLIDES_API74457820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SLIDES_API74457820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SLIDES_API74457820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SLIDES_API744578204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SLIDES_API744578204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SLIDES_API744578204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SLIDES_API744578204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SLIDES_API744578204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SLIDES_API744578204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SLIDES_API744578204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SLIDES_API744578204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SLIDES_API744578204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SLIDES_API744578204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SLIDES_API744578204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SLIDES_API744578204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SLIDES_API744578204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SLIDES_API744578204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SLIDES_API61223373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SLIDES_API61223373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SLIDES_API160082193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SLIDES_API160082193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84dd0ec47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284dd0ec47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SLIDES_API160082193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SLIDES_API160082193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SLIDES_API160082193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SLIDES_API160082193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SLIDES_API61223373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SLIDES_API61223373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SLIDES_API61223373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SLIDES_API61223373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SLIDES_API61223373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SLIDES_API61223373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SLIDES_API61223373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SLIDES_API61223373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SLIDES_API61223373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SLIDES_API61223373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SLIDES_API61223373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SLIDES_API61223373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SLIDES_API61223373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SLIDES_API61223373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Introduction_Slide_1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 rotWithShape="1">
          <a:blip r:embed="rId2">
            <a:alphaModFix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>
            <p:ph type="title"/>
          </p:nvPr>
        </p:nvSpPr>
        <p:spPr>
          <a:xfrm>
            <a:off x="632175" y="11523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632175" y="194902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_no_image">
  <p:cSld name="TITLE_2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5"/>
          <p:cNvPicPr preferRelativeResize="0"/>
          <p:nvPr/>
        </p:nvPicPr>
        <p:blipFill rotWithShape="1">
          <a:blip r:embed="rId2">
            <a:alphaModFix/>
          </a:blip>
          <a:srcRect b="24958" l="4682" r="1093" t="24953"/>
          <a:stretch/>
        </p:blipFill>
        <p:spPr>
          <a:xfrm>
            <a:off x="0" y="-8667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5"/>
          <p:cNvSpPr txBox="1"/>
          <p:nvPr>
            <p:ph type="title"/>
          </p:nvPr>
        </p:nvSpPr>
        <p:spPr>
          <a:xfrm>
            <a:off x="632175" y="11523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632175" y="194902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">
  <p:cSld name="TITLE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6"/>
          <p:cNvPicPr preferRelativeResize="0"/>
          <p:nvPr/>
        </p:nvPicPr>
        <p:blipFill rotWithShape="1">
          <a:blip r:embed="rId2">
            <a:alphaModFix/>
          </a:blip>
          <a:srcRect b="0" l="0" r="931" t="17634"/>
          <a:stretch/>
        </p:blipFill>
        <p:spPr>
          <a:xfrm rot="5400000">
            <a:off x="2804775" y="-1190812"/>
            <a:ext cx="5153351" cy="752512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7" name="Google Shape;67;p16"/>
          <p:cNvSpPr/>
          <p:nvPr>
            <p:ph idx="2" type="pic"/>
          </p:nvPr>
        </p:nvSpPr>
        <p:spPr>
          <a:xfrm>
            <a:off x="5843075" y="632300"/>
            <a:ext cx="2615100" cy="3918900"/>
          </a:xfrm>
          <a:prstGeom prst="roundRect">
            <a:avLst>
              <a:gd fmla="val 2416" name="adj"/>
            </a:avLst>
          </a:prstGeom>
          <a:noFill/>
          <a:ln>
            <a:noFill/>
          </a:ln>
        </p:spPr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891">
          <p15:clr>
            <a:srgbClr val="E46962"/>
          </p15:clr>
        </p15:guide>
        <p15:guide id="7" orient="horz" pos="1086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4572000" y="1959150"/>
            <a:ext cx="38862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72" name="Google Shape;72;p17"/>
          <p:cNvPicPr preferRelativeResize="0"/>
          <p:nvPr/>
        </p:nvPicPr>
        <p:blipFill rotWithShape="1">
          <a:blip r:embed="rId2">
            <a:alphaModFix/>
          </a:blip>
          <a:srcRect b="0" l="0" r="931" t="17634"/>
          <a:stretch/>
        </p:blipFill>
        <p:spPr>
          <a:xfrm rot="-5400000">
            <a:off x="1185875" y="-1190812"/>
            <a:ext cx="5153351" cy="752512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4" name="Google Shape;74;p17"/>
          <p:cNvSpPr txBox="1"/>
          <p:nvPr>
            <p:ph type="title"/>
          </p:nvPr>
        </p:nvSpPr>
        <p:spPr>
          <a:xfrm>
            <a:off x="4572000" y="997400"/>
            <a:ext cx="3886200" cy="6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5" name="Google Shape;75;p17"/>
          <p:cNvSpPr/>
          <p:nvPr>
            <p:ph idx="2" type="pic"/>
          </p:nvPr>
        </p:nvSpPr>
        <p:spPr>
          <a:xfrm>
            <a:off x="642700" y="632300"/>
            <a:ext cx="2615100" cy="3918900"/>
          </a:xfrm>
          <a:prstGeom prst="roundRect">
            <a:avLst>
              <a:gd fmla="val 2416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3">
  <p:cSld name="TITLE_1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8"/>
          <p:cNvPicPr preferRelativeResize="0"/>
          <p:nvPr/>
        </p:nvPicPr>
        <p:blipFill rotWithShape="1">
          <a:blip r:embed="rId2">
            <a:alphaModFix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9" name="Google Shape;79;p18"/>
          <p:cNvSpPr txBox="1"/>
          <p:nvPr>
            <p:ph idx="1" type="subTitle"/>
          </p:nvPr>
        </p:nvSpPr>
        <p:spPr>
          <a:xfrm>
            <a:off x="383075" y="1908900"/>
            <a:ext cx="24690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2" type="subTitle"/>
          </p:nvPr>
        </p:nvSpPr>
        <p:spPr>
          <a:xfrm>
            <a:off x="3284763" y="19089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type="title"/>
          </p:nvPr>
        </p:nvSpPr>
        <p:spPr>
          <a:xfrm>
            <a:off x="383075" y="10115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3" type="subTitle"/>
          </p:nvPr>
        </p:nvSpPr>
        <p:spPr>
          <a:xfrm>
            <a:off x="6186450" y="19089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2">
            <a:alphaModFix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6" name="Google Shape;86;p19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Gradient">
  <p:cSld name="CUSTOM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0"/>
          <p:cNvPicPr preferRelativeResize="0"/>
          <p:nvPr/>
        </p:nvPicPr>
        <p:blipFill rotWithShape="1">
          <a:blip r:embed="rId2">
            <a:alphaModFix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1">
  <p:cSld name="TITLE_1_1_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1" name="Google Shape;91;p21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2" name="Google Shape;92;p21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3" name="Google Shape;93;p21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4" name="Google Shape;94;p21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5" name="Google Shape;95;p21"/>
          <p:cNvSpPr txBox="1"/>
          <p:nvPr>
            <p:ph idx="2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pic>
        <p:nvPicPr>
          <p:cNvPr id="96" name="Google Shape;96;p21"/>
          <p:cNvPicPr preferRelativeResize="0"/>
          <p:nvPr/>
        </p:nvPicPr>
        <p:blipFill rotWithShape="1">
          <a:blip r:embed="rId2">
            <a:alphaModFix/>
          </a:blip>
          <a:srcRect b="0" l="0" r="931" t="17634"/>
          <a:stretch/>
        </p:blipFill>
        <p:spPr>
          <a:xfrm rot="-5400000">
            <a:off x="1185875" y="-1190812"/>
            <a:ext cx="5153351" cy="752512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1"/>
          <p:cNvSpPr/>
          <p:nvPr>
            <p:ph idx="3" type="pic"/>
          </p:nvPr>
        </p:nvSpPr>
        <p:spPr>
          <a:xfrm>
            <a:off x="642700" y="632300"/>
            <a:ext cx="2615100" cy="3918900"/>
          </a:xfrm>
          <a:prstGeom prst="roundRect">
            <a:avLst>
              <a:gd fmla="val 2416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2">
  <p:cSld name="TITLE_1_1_2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0" name="Google Shape;100;p22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1" name="Google Shape;101;p22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2" name="Google Shape;102;p22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22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4" name="Google Shape;104;p22"/>
          <p:cNvSpPr txBox="1"/>
          <p:nvPr>
            <p:ph idx="2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pic>
        <p:nvPicPr>
          <p:cNvPr id="105" name="Google Shape;105;p22"/>
          <p:cNvPicPr preferRelativeResize="0"/>
          <p:nvPr/>
        </p:nvPicPr>
        <p:blipFill rotWithShape="1">
          <a:blip r:embed="rId2">
            <a:alphaModFix/>
          </a:blip>
          <a:srcRect b="0" l="0" r="931" t="17634"/>
          <a:stretch/>
        </p:blipFill>
        <p:spPr>
          <a:xfrm rot="5400000">
            <a:off x="2804775" y="-1190812"/>
            <a:ext cx="5153351" cy="75251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/>
          <p:nvPr>
            <p:ph idx="3" type="pic"/>
          </p:nvPr>
        </p:nvSpPr>
        <p:spPr>
          <a:xfrm>
            <a:off x="5843075" y="632300"/>
            <a:ext cx="2615100" cy="3918900"/>
          </a:xfrm>
          <a:prstGeom prst="roundRect">
            <a:avLst>
              <a:gd fmla="val 2416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2">
  <p:cSld name="TITLE_1_1_2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9" name="Google Shape;109;p23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0" name="Google Shape;110;p23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1" name="Google Shape;111;p23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2" name="Google Shape;112;p23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3" name="Google Shape;113;p23"/>
          <p:cNvSpPr txBox="1"/>
          <p:nvPr>
            <p:ph idx="2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14" name="Google Shape;114;p23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b="1" sz="2000"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5" name="Google Shape;115;p23"/>
          <p:cNvSpPr txBox="1"/>
          <p:nvPr>
            <p:ph idx="3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pic>
        <p:nvPicPr>
          <p:cNvPr id="116" name="Google Shape;116;p23"/>
          <p:cNvPicPr preferRelativeResize="0"/>
          <p:nvPr/>
        </p:nvPicPr>
        <p:blipFill rotWithShape="1">
          <a:blip r:embed="rId2">
            <a:alphaModFix/>
          </a:blip>
          <a:srcRect b="0" l="0" r="931" t="17634"/>
          <a:stretch/>
        </p:blipFill>
        <p:spPr>
          <a:xfrm rot="5400000">
            <a:off x="2804775" y="-1190812"/>
            <a:ext cx="5153351" cy="752512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3"/>
          <p:cNvSpPr/>
          <p:nvPr>
            <p:ph idx="4" type="pic"/>
          </p:nvPr>
        </p:nvSpPr>
        <p:spPr>
          <a:xfrm>
            <a:off x="5843075" y="632300"/>
            <a:ext cx="2615100" cy="3918900"/>
          </a:xfrm>
          <a:prstGeom prst="roundRect">
            <a:avLst>
              <a:gd fmla="val 2416" name="adj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1">
  <p:cSld name="Default Slide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4"/>
          <p:cNvPicPr preferRelativeResize="0"/>
          <p:nvPr/>
        </p:nvPicPr>
        <p:blipFill rotWithShape="1">
          <a:blip r:embed="rId2">
            <a:alphaModFix amt="72000"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4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22" name="Google Shape;122;p24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4" name="Google Shape;124;p24"/>
          <p:cNvSpPr/>
          <p:nvPr/>
        </p:nvSpPr>
        <p:spPr>
          <a:xfrm>
            <a:off x="4097288" y="1312051"/>
            <a:ext cx="2066887" cy="2072038"/>
          </a:xfrm>
          <a:custGeom>
            <a:rect b="b" l="l" r="r" t="t"/>
            <a:pathLst>
              <a:path extrusionOk="0" h="1016" w="958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5" name="Google Shape;125;p24"/>
          <p:cNvSpPr/>
          <p:nvPr/>
        </p:nvSpPr>
        <p:spPr>
          <a:xfrm>
            <a:off x="2979825" y="1320666"/>
            <a:ext cx="2197264" cy="1922987"/>
          </a:xfrm>
          <a:custGeom>
            <a:rect b="b" l="l" r="r" t="t"/>
            <a:pathLst>
              <a:path extrusionOk="0" h="943" w="1018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6" name="Google Shape;126;p24"/>
          <p:cNvSpPr/>
          <p:nvPr/>
        </p:nvSpPr>
        <p:spPr>
          <a:xfrm>
            <a:off x="3522899" y="2126219"/>
            <a:ext cx="2201823" cy="2066006"/>
          </a:xfrm>
          <a:custGeom>
            <a:rect b="b" l="l" r="r" t="t"/>
            <a:pathLst>
              <a:path extrusionOk="0" h="1013" w="102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27" name="Google Shape;127;p24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8" name="Google Shape;128;p24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9" name="Google Shape;129;p24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1">
  <p:cSld name="CUSTOM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5"/>
          <p:cNvPicPr preferRelativeResize="0"/>
          <p:nvPr/>
        </p:nvPicPr>
        <p:blipFill rotWithShape="1">
          <a:blip r:embed="rId2">
            <a:alphaModFix amt="72000"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/>
          <p:nvPr/>
        </p:nvSpPr>
        <p:spPr>
          <a:xfrm>
            <a:off x="3036788" y="1364028"/>
            <a:ext cx="1519962" cy="1966570"/>
          </a:xfrm>
          <a:custGeom>
            <a:rect b="b" l="l" r="r" t="t"/>
            <a:pathLst>
              <a:path extrusionOk="0" h="6447770" w="4983482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4138040" y="1363675"/>
            <a:ext cx="1966570" cy="1519962"/>
          </a:xfrm>
          <a:custGeom>
            <a:rect b="b" l="l" r="r" t="t"/>
            <a:pathLst>
              <a:path extrusionOk="0" h="4983482" w="6447769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3037141" y="2911624"/>
            <a:ext cx="1966570" cy="1519962"/>
          </a:xfrm>
          <a:custGeom>
            <a:rect b="b" l="l" r="r" t="t"/>
            <a:pathLst>
              <a:path extrusionOk="0" h="4983481" w="6447771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4585148" y="2464634"/>
            <a:ext cx="1519961" cy="1966570"/>
          </a:xfrm>
          <a:custGeom>
            <a:rect b="b" l="l" r="r" t="t"/>
            <a:pathLst>
              <a:path extrusionOk="0" h="6447772" w="498348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5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7" name="Google Shape;137;p25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8" name="Google Shape;138;p25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9" name="Google Shape;139;p25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0" name="Google Shape;140;p25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3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04</a:t>
            </a:r>
            <a:endParaRPr b="1" sz="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1" name="Google Shape;141;p25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3" name="Google Shape;143;p25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4" name="Google Shape;144;p25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2">
  <p:cSld name="CUSTOM_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6"/>
          <p:cNvPicPr preferRelativeResize="0"/>
          <p:nvPr/>
        </p:nvPicPr>
        <p:blipFill rotWithShape="1">
          <a:blip r:embed="rId2">
            <a:alphaModFix amt="72000"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/>
          <p:nvPr/>
        </p:nvSpPr>
        <p:spPr>
          <a:xfrm>
            <a:off x="3734770" y="1278900"/>
            <a:ext cx="1658390" cy="1638576"/>
          </a:xfrm>
          <a:custGeom>
            <a:rect b="b" l="l" r="r" t="t"/>
            <a:pathLst>
              <a:path extrusionOk="0" h="20851" w="21429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8" name="Google Shape;148;p26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9" name="Google Shape;149;p26"/>
          <p:cNvSpPr/>
          <p:nvPr/>
        </p:nvSpPr>
        <p:spPr>
          <a:xfrm>
            <a:off x="2902137" y="2119803"/>
            <a:ext cx="1623325" cy="1665656"/>
          </a:xfrm>
          <a:custGeom>
            <a:rect b="b" l="l" r="r" t="t"/>
            <a:pathLst>
              <a:path extrusionOk="0" h="20867" w="21501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0" name="Google Shape;150;p26"/>
          <p:cNvSpPr/>
          <p:nvPr/>
        </p:nvSpPr>
        <p:spPr>
          <a:xfrm>
            <a:off x="4601972" y="2120103"/>
            <a:ext cx="1639864" cy="1665623"/>
          </a:xfrm>
          <a:custGeom>
            <a:rect b="b" l="l" r="r" t="t"/>
            <a:pathLst>
              <a:path extrusionOk="0" h="21208" w="21467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1" name="Google Shape;151;p26"/>
          <p:cNvSpPr/>
          <p:nvPr/>
        </p:nvSpPr>
        <p:spPr>
          <a:xfrm>
            <a:off x="3733047" y="2990677"/>
            <a:ext cx="1662404" cy="1639761"/>
          </a:xfrm>
          <a:custGeom>
            <a:rect b="b" l="l" r="r" t="t"/>
            <a:pathLst>
              <a:path extrusionOk="0" h="21446" w="21501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2" name="Google Shape;152;p26"/>
          <p:cNvSpPr/>
          <p:nvPr/>
        </p:nvSpPr>
        <p:spPr>
          <a:xfrm>
            <a:off x="3736306" y="1917864"/>
            <a:ext cx="423758" cy="316332"/>
          </a:xfrm>
          <a:custGeom>
            <a:rect b="b" l="l" r="r" t="t"/>
            <a:pathLst>
              <a:path extrusionOk="0" h="21600" w="21579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3" name="Google Shape;153;p26"/>
          <p:cNvSpPr/>
          <p:nvPr/>
        </p:nvSpPr>
        <p:spPr>
          <a:xfrm>
            <a:off x="3532785" y="3357930"/>
            <a:ext cx="325512" cy="426509"/>
          </a:xfrm>
          <a:custGeom>
            <a:rect b="b" l="l" r="r" t="t"/>
            <a:pathLst>
              <a:path extrusionOk="0" h="21579" w="2160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4" name="Google Shape;154;p26"/>
          <p:cNvSpPr/>
          <p:nvPr/>
        </p:nvSpPr>
        <p:spPr>
          <a:xfrm>
            <a:off x="4965248" y="3654331"/>
            <a:ext cx="427165" cy="337446"/>
          </a:xfrm>
          <a:custGeom>
            <a:rect b="b" l="l" r="r" t="t"/>
            <a:pathLst>
              <a:path extrusionOk="0" h="21600" w="21574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5" name="Google Shape;155;p26"/>
          <p:cNvSpPr/>
          <p:nvPr/>
        </p:nvSpPr>
        <p:spPr>
          <a:xfrm>
            <a:off x="5263221" y="2119823"/>
            <a:ext cx="332640" cy="436981"/>
          </a:xfrm>
          <a:custGeom>
            <a:rect b="b" l="l" r="r" t="t"/>
            <a:pathLst>
              <a:path extrusionOk="0" h="21566" w="2160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6" name="Google Shape;156;p26"/>
          <p:cNvSpPr txBox="1"/>
          <p:nvPr/>
        </p:nvSpPr>
        <p:spPr>
          <a:xfrm>
            <a:off x="4418481" y="1943276"/>
            <a:ext cx="3207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5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 sz="15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7" name="Google Shape;157;p26"/>
          <p:cNvSpPr txBox="1"/>
          <p:nvPr/>
        </p:nvSpPr>
        <p:spPr>
          <a:xfrm>
            <a:off x="4387426" y="3677818"/>
            <a:ext cx="378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5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b="1" sz="15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8" name="Google Shape;158;p26"/>
          <p:cNvSpPr txBox="1"/>
          <p:nvPr/>
        </p:nvSpPr>
        <p:spPr>
          <a:xfrm>
            <a:off x="5244434" y="2819875"/>
            <a:ext cx="3702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5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 sz="15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9" name="Google Shape;159;p26"/>
          <p:cNvSpPr txBox="1"/>
          <p:nvPr/>
        </p:nvSpPr>
        <p:spPr>
          <a:xfrm>
            <a:off x="3497093" y="2819875"/>
            <a:ext cx="3969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5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04</a:t>
            </a:r>
            <a:endParaRPr b="1" sz="15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0" name="Google Shape;160;p26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3" type="subTitle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3" name="Google Shape;163;p26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3">
  <p:cSld name="CUSTOM_3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7"/>
          <p:cNvPicPr preferRelativeResize="0"/>
          <p:nvPr/>
        </p:nvPicPr>
        <p:blipFill rotWithShape="1">
          <a:blip r:embed="rId2">
            <a:alphaModFix amt="66000"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7"/>
          <p:cNvSpPr txBox="1"/>
          <p:nvPr/>
        </p:nvSpPr>
        <p:spPr>
          <a:xfrm>
            <a:off x="563145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01</a:t>
            </a:r>
            <a:endParaRPr sz="2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167" name="Google Shape;167;p27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68" name="Google Shape;168;p27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69" name="Google Shape;169;p27"/>
          <p:cNvSpPr txBox="1"/>
          <p:nvPr/>
        </p:nvSpPr>
        <p:spPr>
          <a:xfrm>
            <a:off x="4944270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02</a:t>
            </a:r>
            <a:endParaRPr sz="2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170" name="Google Shape;170;p27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1" name="Google Shape;171;p27"/>
          <p:cNvSpPr txBox="1"/>
          <p:nvPr/>
        </p:nvSpPr>
        <p:spPr>
          <a:xfrm>
            <a:off x="563145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03</a:t>
            </a:r>
            <a:endParaRPr sz="2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172" name="Google Shape;172;p27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3" name="Google Shape;173;p27"/>
          <p:cNvSpPr txBox="1"/>
          <p:nvPr/>
        </p:nvSpPr>
        <p:spPr>
          <a:xfrm>
            <a:off x="4944270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04</a:t>
            </a:r>
            <a:endParaRPr sz="2000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174" name="Google Shape;174;p27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04">
          <p15:clr>
            <a:srgbClr val="E46962"/>
          </p15:clr>
        </p15:guide>
        <p15:guide id="2" orient="horz" pos="979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5_1">
  <p:cSld name="CUSTOM_2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8"/>
          <p:cNvPicPr preferRelativeResize="0"/>
          <p:nvPr/>
        </p:nvPicPr>
        <p:blipFill rotWithShape="1">
          <a:blip r:embed="rId2">
            <a:alphaModFix amt="72000"/>
          </a:blip>
          <a:srcRect b="48754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/>
          <p:nvPr>
            <p:ph idx="1" type="subTitle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8" name="Google Shape;178;p28"/>
          <p:cNvSpPr txBox="1"/>
          <p:nvPr>
            <p:ph idx="2" type="subTitle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9" name="Google Shape;179;p28"/>
          <p:cNvSpPr txBox="1"/>
          <p:nvPr>
            <p:ph idx="3" type="subTitle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80" name="Google Shape;180;p28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grpSp>
        <p:nvGrpSpPr>
          <p:cNvPr id="182" name="Google Shape;182;p28"/>
          <p:cNvGrpSpPr/>
          <p:nvPr/>
        </p:nvGrpSpPr>
        <p:grpSpPr>
          <a:xfrm>
            <a:off x="3095387" y="1241947"/>
            <a:ext cx="2953226" cy="2951755"/>
            <a:chOff x="3102288" y="1429998"/>
            <a:chExt cx="2953226" cy="2951755"/>
          </a:xfrm>
        </p:grpSpPr>
        <p:sp>
          <p:nvSpPr>
            <p:cNvPr id="183" name="Google Shape;183;p28"/>
            <p:cNvSpPr/>
            <p:nvPr/>
          </p:nvSpPr>
          <p:spPr>
            <a:xfrm>
              <a:off x="4016728" y="1429998"/>
              <a:ext cx="1634040" cy="1193736"/>
            </a:xfrm>
            <a:custGeom>
              <a:rect b="b" l="l" r="r" t="t"/>
              <a:pathLst>
                <a:path extrusionOk="0" h="21010" w="2160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3102288" y="1570339"/>
              <a:ext cx="1038072" cy="1787832"/>
            </a:xfrm>
            <a:custGeom>
              <a:rect b="b" l="l" r="r" t="t"/>
              <a:pathLst>
                <a:path extrusionOk="0" h="21600" w="21156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3115511" y="3097809"/>
              <a:ext cx="1752732" cy="1245780"/>
            </a:xfrm>
            <a:custGeom>
              <a:rect b="b" l="l" r="r" t="t"/>
              <a:pathLst>
                <a:path extrusionOk="0" h="21600" w="2160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4311781" y="2799840"/>
              <a:ext cx="1526364" cy="1581913"/>
            </a:xfrm>
            <a:custGeom>
              <a:rect b="b" l="l" r="r" t="t"/>
              <a:pathLst>
                <a:path extrusionOk="0" h="21243" w="2160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4676823" y="1946286"/>
              <a:ext cx="1378690" cy="1668222"/>
            </a:xfrm>
            <a:custGeom>
              <a:rect b="b" l="l" r="r" t="t"/>
              <a:pathLst>
                <a:path extrusionOk="0" h="21600" w="21337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88" name="Google Shape;188;p28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rPr>
                <a:t>01</a:t>
              </a:r>
              <a:endParaRPr b="1" sz="16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89" name="Google Shape;189;p28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rPr>
                <a:t>02</a:t>
              </a:r>
              <a:endParaRPr b="1" sz="16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0" name="Google Shape;190;p28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rPr>
                <a:t>03</a:t>
              </a:r>
              <a:endParaRPr b="1" sz="16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1" name="Google Shape;191;p28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rPr>
                <a:t>04</a:t>
              </a:r>
              <a:endParaRPr b="1" sz="16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2" name="Google Shape;192;p28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600">
                  <a:solidFill>
                    <a:schemeClr val="lt1"/>
                  </a:solidFill>
                  <a:latin typeface="DM Sans"/>
                  <a:ea typeface="DM Sans"/>
                  <a:cs typeface="DM Sans"/>
                  <a:sym typeface="DM Sans"/>
                </a:rPr>
                <a:t>05</a:t>
              </a:r>
              <a:endParaRPr b="1" sz="16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193" name="Google Shape;193;p28"/>
          <p:cNvSpPr txBox="1"/>
          <p:nvPr>
            <p:ph idx="5" type="subTitle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 Medium"/>
              <a:buNone/>
              <a:defRPr sz="28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  <a:defRPr sz="13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idx="1" type="subTitle"/>
          </p:nvPr>
        </p:nvSpPr>
        <p:spPr>
          <a:xfrm>
            <a:off x="383075" y="2368050"/>
            <a:ext cx="24690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Créé </a:t>
            </a:r>
            <a:r>
              <a:rPr lang="fr"/>
              <a:t>le 20/09/23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Par De Donato Tony</a:t>
            </a:r>
            <a:endParaRPr/>
          </a:p>
        </p:txBody>
      </p:sp>
      <p:sp>
        <p:nvSpPr>
          <p:cNvPr id="199" name="Google Shape;199;p29"/>
          <p:cNvSpPr txBox="1"/>
          <p:nvPr>
            <p:ph idx="2" type="subTitle"/>
          </p:nvPr>
        </p:nvSpPr>
        <p:spPr>
          <a:xfrm>
            <a:off x="3239638" y="23742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Nombre total de séances 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7 demi-journées.</a:t>
            </a:r>
            <a:endParaRPr/>
          </a:p>
        </p:txBody>
      </p:sp>
      <p:sp>
        <p:nvSpPr>
          <p:cNvPr id="200" name="Google Shape;200;p29"/>
          <p:cNvSpPr txBox="1"/>
          <p:nvPr>
            <p:ph type="title"/>
          </p:nvPr>
        </p:nvSpPr>
        <p:spPr>
          <a:xfrm>
            <a:off x="383075" y="10115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/>
              <a:t>Planification des tâches - Projet WFA</a:t>
            </a:r>
            <a:endParaRPr sz="3300"/>
          </a:p>
        </p:txBody>
      </p:sp>
      <p:sp>
        <p:nvSpPr>
          <p:cNvPr id="201" name="Google Shape;201;p29"/>
          <p:cNvSpPr txBox="1"/>
          <p:nvPr>
            <p:ph idx="3" type="subTitle"/>
          </p:nvPr>
        </p:nvSpPr>
        <p:spPr>
          <a:xfrm>
            <a:off x="6171400" y="23742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Temps avant rendu 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11 jours</a:t>
            </a:r>
            <a:endParaRPr/>
          </a:p>
        </p:txBody>
      </p:sp>
      <p:cxnSp>
        <p:nvCxnSpPr>
          <p:cNvPr id="202" name="Google Shape;202;p29"/>
          <p:cNvCxnSpPr/>
          <p:nvPr/>
        </p:nvCxnSpPr>
        <p:spPr>
          <a:xfrm>
            <a:off x="2847875" y="2206600"/>
            <a:ext cx="0" cy="109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29"/>
          <p:cNvCxnSpPr/>
          <p:nvPr/>
        </p:nvCxnSpPr>
        <p:spPr>
          <a:xfrm>
            <a:off x="5840725" y="2191550"/>
            <a:ext cx="0" cy="106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8"/>
          <p:cNvSpPr txBox="1"/>
          <p:nvPr>
            <p:ph type="title"/>
          </p:nvPr>
        </p:nvSpPr>
        <p:spPr>
          <a:xfrm>
            <a:off x="632175" y="11523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Mercredi 20/09</a:t>
            </a:r>
            <a:endParaRPr/>
          </a:p>
        </p:txBody>
      </p:sp>
      <p:sp>
        <p:nvSpPr>
          <p:cNvPr id="260" name="Google Shape;260;p38"/>
          <p:cNvSpPr txBox="1"/>
          <p:nvPr>
            <p:ph idx="1" type="body"/>
          </p:nvPr>
        </p:nvSpPr>
        <p:spPr>
          <a:xfrm>
            <a:off x="632175" y="194902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/>
              <a:t>Tâches effectuées :</a:t>
            </a:r>
            <a:endParaRPr sz="1900"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Comprendre le fonctionnement de la récréation des effectifs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Mettre en place un environnement de code approprié (vs enterprise + .net framework)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Choix du jeu de Pong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Rédaction du calendrier prévisionnel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900"/>
              <a:t>Problème(s) rencontré(s) :</a:t>
            </a:r>
            <a:endParaRPr sz="1900"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Beaucoup trop de temps passé sur le document WFA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510" l="32669" r="-3798" t="510"/>
          <a:stretch/>
        </p:blipFill>
        <p:spPr>
          <a:xfrm>
            <a:off x="5314350" y="632300"/>
            <a:ext cx="3144000" cy="3918900"/>
          </a:xfrm>
          <a:prstGeom prst="roundRect">
            <a:avLst>
              <a:gd fmla="val 16667" name="adj"/>
            </a:avLst>
          </a:prstGeom>
        </p:spPr>
      </p:pic>
      <p:sp>
        <p:nvSpPr>
          <p:cNvPr id="266" name="Google Shape;266;p39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Jeudi 21/09</a:t>
            </a:r>
            <a:endParaRPr/>
          </a:p>
        </p:txBody>
      </p:sp>
      <p:sp>
        <p:nvSpPr>
          <p:cNvPr id="267" name="Google Shape;267;p39"/>
          <p:cNvSpPr txBox="1"/>
          <p:nvPr>
            <p:ph idx="1" type="subTitle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Création / configuration de Git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En savoir plus sur Pong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Commencer à planifier les tâches à effectuer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Trouver des tutoriels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>
            <p:ph type="title"/>
          </p:nvPr>
        </p:nvSpPr>
        <p:spPr>
          <a:xfrm>
            <a:off x="632175" y="11523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Problèmes rencontrés</a:t>
            </a:r>
            <a:endParaRPr/>
          </a:p>
        </p:txBody>
      </p:sp>
      <p:sp>
        <p:nvSpPr>
          <p:cNvPr id="273" name="Google Shape;273;p40"/>
          <p:cNvSpPr txBox="1"/>
          <p:nvPr>
            <p:ph idx="1" type="body"/>
          </p:nvPr>
        </p:nvSpPr>
        <p:spPr>
          <a:xfrm>
            <a:off x="632175" y="194902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Trouver des « pistes » sans trouver un jeu déjà fait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1"/>
          <p:cNvSpPr txBox="1"/>
          <p:nvPr>
            <p:ph idx="1" type="subTitle"/>
          </p:nvPr>
        </p:nvSpPr>
        <p:spPr>
          <a:xfrm>
            <a:off x="4572000" y="1959150"/>
            <a:ext cx="38862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Pong me semble un bon choix et plutôt facile à coder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41"/>
          <p:cNvSpPr txBox="1"/>
          <p:nvPr>
            <p:ph type="title"/>
          </p:nvPr>
        </p:nvSpPr>
        <p:spPr>
          <a:xfrm>
            <a:off x="4572000" y="997400"/>
            <a:ext cx="3886200" cy="6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Note(s)</a:t>
            </a:r>
            <a:endParaRPr/>
          </a:p>
        </p:txBody>
      </p:sp>
      <p:pic>
        <p:nvPicPr>
          <p:cNvPr id="280" name="Google Shape;280;p4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635" r="16635" t="0"/>
          <a:stretch/>
        </p:blipFill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2"/>
          <p:cNvSpPr txBox="1"/>
          <p:nvPr>
            <p:ph idx="1" type="subTitle"/>
          </p:nvPr>
        </p:nvSpPr>
        <p:spPr>
          <a:xfrm>
            <a:off x="383075" y="1908900"/>
            <a:ext cx="24690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Tâches effectuées :</a:t>
            </a:r>
            <a:endParaRPr/>
          </a:p>
        </p:txBody>
      </p:sp>
      <p:sp>
        <p:nvSpPr>
          <p:cNvPr id="286" name="Google Shape;286;p42"/>
          <p:cNvSpPr txBox="1"/>
          <p:nvPr>
            <p:ph idx="2" type="subTitle"/>
          </p:nvPr>
        </p:nvSpPr>
        <p:spPr>
          <a:xfrm>
            <a:off x="3284763" y="19089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Création d’une interface avec  le form designer</a:t>
            </a:r>
            <a:endParaRPr/>
          </a:p>
        </p:txBody>
      </p:sp>
      <p:sp>
        <p:nvSpPr>
          <p:cNvPr id="287" name="Google Shape;287;p42"/>
          <p:cNvSpPr txBox="1"/>
          <p:nvPr>
            <p:ph type="title"/>
          </p:nvPr>
        </p:nvSpPr>
        <p:spPr>
          <a:xfrm>
            <a:off x="383075" y="10115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Vendredi 22/09</a:t>
            </a:r>
            <a:endParaRPr/>
          </a:p>
        </p:txBody>
      </p:sp>
      <p:sp>
        <p:nvSpPr>
          <p:cNvPr id="288" name="Google Shape;288;p42"/>
          <p:cNvSpPr txBox="1"/>
          <p:nvPr>
            <p:ph idx="3" type="subTitle"/>
          </p:nvPr>
        </p:nvSpPr>
        <p:spPr>
          <a:xfrm>
            <a:off x="6186450" y="19089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Mise à jour du calendrier prévisionnel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43"/>
          <p:cNvPicPr preferRelativeResize="0"/>
          <p:nvPr>
            <p:ph idx="2" type="pic"/>
          </p:nvPr>
        </p:nvPicPr>
        <p:blipFill rotWithShape="1">
          <a:blip r:embed="rId3">
            <a:alphaModFix amt="70000"/>
          </a:blip>
          <a:srcRect b="0" l="6136" r="16084" t="0"/>
          <a:stretch/>
        </p:blipFill>
        <p:spPr>
          <a:xfrm>
            <a:off x="4572000" y="632300"/>
            <a:ext cx="4186500" cy="3918900"/>
          </a:xfrm>
          <a:prstGeom prst="roundRect">
            <a:avLst>
              <a:gd fmla="val 16667" name="adj"/>
            </a:avLst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94" name="Google Shape;294;p43"/>
          <p:cNvSpPr txBox="1"/>
          <p:nvPr>
            <p:ph type="title"/>
          </p:nvPr>
        </p:nvSpPr>
        <p:spPr>
          <a:xfrm>
            <a:off x="642700" y="920625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Problème(s) rencontré(s) :</a:t>
            </a:r>
            <a:endParaRPr sz="3100"/>
          </a:p>
        </p:txBody>
      </p:sp>
      <p:sp>
        <p:nvSpPr>
          <p:cNvPr id="295" name="Google Shape;295;p43"/>
          <p:cNvSpPr txBox="1"/>
          <p:nvPr>
            <p:ph idx="1" type="subTitle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Penser à mettre des noms évidents    et conventionnels aux éléments de design</a:t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Perte d’un design due à un problème de sauvegarde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4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635" r="16635" t="0"/>
          <a:stretch/>
        </p:blipFill>
        <p:spPr>
          <a:xfrm>
            <a:off x="5843075" y="632300"/>
            <a:ext cx="2615100" cy="3918900"/>
          </a:xfrm>
          <a:prstGeom prst="roundRect">
            <a:avLst>
              <a:gd fmla="val 16667" name="adj"/>
            </a:avLst>
          </a:prstGeom>
        </p:spPr>
      </p:pic>
      <p:sp>
        <p:nvSpPr>
          <p:cNvPr id="301" name="Google Shape;301;p44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Lundi 25/09 (+ week-end)</a:t>
            </a:r>
            <a:endParaRPr/>
          </a:p>
        </p:txBody>
      </p:sp>
      <p:sp>
        <p:nvSpPr>
          <p:cNvPr id="302" name="Google Shape;302;p44"/>
          <p:cNvSpPr txBox="1"/>
          <p:nvPr>
            <p:ph idx="1" type="subTitle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Suivi d’un tutoriel youtube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Mouvements de la balle fonctionnels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Trouver des fonctionnalités supplémentaires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5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Balle qui sort à moitié de l’écran lors des rebonds en haut et en bas</a:t>
            </a:r>
            <a:endParaRPr/>
          </a:p>
        </p:txBody>
      </p:sp>
      <p:sp>
        <p:nvSpPr>
          <p:cNvPr id="308" name="Google Shape;308;p45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Problème(s) rencontré(s)</a:t>
            </a:r>
            <a:endParaRPr/>
          </a:p>
        </p:txBody>
      </p:sp>
      <p:sp>
        <p:nvSpPr>
          <p:cNvPr id="309" name="Google Shape;309;p45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Mouvement de la balle en </a:t>
            </a:r>
            <a:r>
              <a:rPr lang="fr"/>
              <a:t>saccadés</a:t>
            </a:r>
            <a:r>
              <a:rPr lang="fr"/>
              <a:t> suivi de pixels blancs</a:t>
            </a:r>
            <a:endParaRPr/>
          </a:p>
        </p:txBody>
      </p:sp>
      <p:sp>
        <p:nvSpPr>
          <p:cNvPr id="310" name="Google Shape;310;p45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Mouvements de balle toujours identiques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idx="1" type="subTitle"/>
          </p:nvPr>
        </p:nvSpPr>
        <p:spPr>
          <a:xfrm>
            <a:off x="4572000" y="1959150"/>
            <a:ext cx="38862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Ajouter une variable « haut » et « bas » à la balle car sa position est basée sur son milieu (donc sort à moitié de l’écran)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La faire apparaître dans un endroit aléatoire au milieu de l’écran pour varier ses mouvements</a:t>
            </a:r>
            <a:endParaRPr/>
          </a:p>
        </p:txBody>
      </p:sp>
      <p:sp>
        <p:nvSpPr>
          <p:cNvPr id="316" name="Google Shape;316;p46"/>
          <p:cNvSpPr txBox="1"/>
          <p:nvPr>
            <p:ph type="title"/>
          </p:nvPr>
        </p:nvSpPr>
        <p:spPr>
          <a:xfrm>
            <a:off x="4572000" y="997400"/>
            <a:ext cx="3886200" cy="6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Note(s) / solution(s)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7"/>
          <p:cNvSpPr txBox="1"/>
          <p:nvPr>
            <p:ph type="title"/>
          </p:nvPr>
        </p:nvSpPr>
        <p:spPr>
          <a:xfrm>
            <a:off x="632175" y="2705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Mardi 26/09</a:t>
            </a:r>
            <a:endParaRPr/>
          </a:p>
        </p:txBody>
      </p:sp>
      <p:sp>
        <p:nvSpPr>
          <p:cNvPr id="322" name="Google Shape;322;p47"/>
          <p:cNvSpPr txBox="1"/>
          <p:nvPr>
            <p:ph idx="1" type="body"/>
          </p:nvPr>
        </p:nvSpPr>
        <p:spPr>
          <a:xfrm>
            <a:off x="632175" y="113687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Mouvements des paddles fonctionnels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Possibilité de mettre en pause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La balle rebondit sur les paddles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Conditions de fin + écran de fin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Possibilité de prendre le contrôle ou non de la paddle droite (touche M et flèches)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900"/>
              <a:t>Problèmes rencontrés :</a:t>
            </a:r>
            <a:endParaRPr sz="1900"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La balle rentre dans la paddle si elle touche le côté de celle-ci avant de frapper le mur 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900"/>
              <a:t>Notes :</a:t>
            </a:r>
            <a:endParaRPr sz="1900"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Il faut gérer la collision avec le côté de la paddle.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632175" y="11523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Prévisions au 20/09</a:t>
            </a:r>
            <a:endParaRPr/>
          </a:p>
        </p:txBody>
      </p:sp>
      <p:sp>
        <p:nvSpPr>
          <p:cNvPr id="209" name="Google Shape;209;p30"/>
          <p:cNvSpPr txBox="1"/>
          <p:nvPr>
            <p:ph idx="1" type="body"/>
          </p:nvPr>
        </p:nvSpPr>
        <p:spPr>
          <a:xfrm>
            <a:off x="632175" y="194902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Se renseigner</a:t>
            </a:r>
            <a:r>
              <a:rPr lang="fr"/>
              <a:t> sur WFA, choisir l’un des jeux proposés,se documenter spécifiquement et mettre à jour le planning provisoire. (1 ou 2 séances, à compléter avant le 22/09)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8"/>
          <p:cNvSpPr txBox="1"/>
          <p:nvPr>
            <p:ph type="title"/>
          </p:nvPr>
        </p:nvSpPr>
        <p:spPr>
          <a:xfrm>
            <a:off x="632175" y="430425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Tâches effectuées le mercredi 27/09 :</a:t>
            </a:r>
            <a:endParaRPr/>
          </a:p>
        </p:txBody>
      </p:sp>
      <p:sp>
        <p:nvSpPr>
          <p:cNvPr id="328" name="Google Shape;328;p48"/>
          <p:cNvSpPr txBox="1"/>
          <p:nvPr>
            <p:ph idx="1" type="body"/>
          </p:nvPr>
        </p:nvSpPr>
        <p:spPr>
          <a:xfrm>
            <a:off x="632175" y="143277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Commencez à commenter le code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Menu pause + problème de pause après un redémarrage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Relancer le jeu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Docs + Diapos</a:t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900"/>
              <a:t>Problèmes rencontrés :</a:t>
            </a:r>
            <a:endParaRPr sz="1900"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Oublier git et ne pas push pendant une partie du projet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La touche pause cesse de fonctionner après un restart du jeu</a:t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9"/>
          <p:cNvSpPr txBox="1"/>
          <p:nvPr>
            <p:ph type="title"/>
          </p:nvPr>
        </p:nvSpPr>
        <p:spPr>
          <a:xfrm>
            <a:off x="632175" y="430425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</a:t>
            </a:r>
            <a:r>
              <a:rPr lang="fr"/>
              <a:t>ercredi 27/09 (suite) :</a:t>
            </a:r>
            <a:endParaRPr/>
          </a:p>
        </p:txBody>
      </p:sp>
      <p:sp>
        <p:nvSpPr>
          <p:cNvPr id="334" name="Google Shape;334;p49"/>
          <p:cNvSpPr txBox="1"/>
          <p:nvPr>
            <p:ph idx="1" type="body"/>
          </p:nvPr>
        </p:nvSpPr>
        <p:spPr>
          <a:xfrm>
            <a:off x="632175" y="165362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900"/>
              <a:t>Solution:</a:t>
            </a:r>
            <a:endParaRPr sz="1900"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Ajout d’un compteur aux clics de la barre d’espace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Réinitialisation du focus qui restait sur le bouton de redémarrage</a:t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900"/>
              <a:t>Note:</a:t>
            </a:r>
            <a:endParaRPr sz="1900"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Si j’ai le temps, je prendrais mon git et ferais des push en reprenant l’ordre en fonction de mon dev log</a:t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0"/>
          <p:cNvSpPr txBox="1"/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Tâches restantes</a:t>
            </a:r>
            <a:endParaRPr/>
          </a:p>
        </p:txBody>
      </p:sp>
      <p:sp>
        <p:nvSpPr>
          <p:cNvPr id="340" name="Google Shape;340;p50"/>
          <p:cNvSpPr txBox="1"/>
          <p:nvPr>
            <p:ph idx="1" type="subTitle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30% - Menu Options ==&gt; nouveau formulaire (implémentez-le dans le menu pause et si possible au début du jeu)</a:t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 10% - Gérer les options supplémentaires (difficulté, balle, son?, fond d’écran, ...)</a:t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 0% - Ajouter des sons</a:t>
            </a:r>
            <a:endParaRPr/>
          </a:p>
        </p:txBody>
      </p:sp>
      <p:sp>
        <p:nvSpPr>
          <p:cNvPr id="341" name="Google Shape;341;p50"/>
          <p:cNvSpPr txBox="1"/>
          <p:nvPr>
            <p:ph idx="1" type="subTitle"/>
          </p:nvPr>
        </p:nvSpPr>
        <p:spPr>
          <a:xfrm>
            <a:off x="5216725" y="920625"/>
            <a:ext cx="36051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 20% - Gérer la difficulté (potentiellement suivre la balle avec la paddle en mode autoplay mais en limitant sa vitesse)</a:t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Éventuellement</a:t>
            </a:r>
            <a:r>
              <a:rPr lang="fr"/>
              <a:t> :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Faire un autre jeu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Refaire mon git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Mettre en œuvre d’autres fonctionnalités.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1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Merci. N’hésitez pas à poser vos questions. 😄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/>
          <p:nvPr>
            <p:ph idx="1" type="subTitle"/>
          </p:nvPr>
        </p:nvSpPr>
        <p:spPr>
          <a:xfrm>
            <a:off x="4572000" y="1959150"/>
            <a:ext cx="38862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Commencer à coder la base du jeu et faire des tests, trouver des fonctionnalités à ajouter au jeu choisi. (weekend des 23 et 24)</a:t>
            </a:r>
            <a:endParaRPr/>
          </a:p>
        </p:txBody>
      </p:sp>
      <p:sp>
        <p:nvSpPr>
          <p:cNvPr id="215" name="Google Shape;215;p31"/>
          <p:cNvSpPr txBox="1"/>
          <p:nvPr>
            <p:ph type="title"/>
          </p:nvPr>
        </p:nvSpPr>
        <p:spPr>
          <a:xfrm>
            <a:off x="4572000" y="997400"/>
            <a:ext cx="3886200" cy="6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Prévisions au 20/09 (suite)</a:t>
            </a:r>
            <a:endParaRPr/>
          </a:p>
        </p:txBody>
      </p:sp>
      <p:pic>
        <p:nvPicPr>
          <p:cNvPr id="216" name="Google Shape;216;p3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817" r="27817" t="0"/>
          <a:stretch/>
        </p:blipFill>
        <p:spPr>
          <a:xfrm>
            <a:off x="642700" y="632300"/>
            <a:ext cx="2615100" cy="39189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/>
          <p:nvPr>
            <p:ph type="title"/>
          </p:nvPr>
        </p:nvSpPr>
        <p:spPr>
          <a:xfrm>
            <a:off x="632175" y="11523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Prévisions au 20/09 (suite)</a:t>
            </a:r>
            <a:endParaRPr/>
          </a:p>
        </p:txBody>
      </p:sp>
      <p:sp>
        <p:nvSpPr>
          <p:cNvPr id="222" name="Google Shape;222;p32"/>
          <p:cNvSpPr txBox="1"/>
          <p:nvPr>
            <p:ph idx="1" type="body"/>
          </p:nvPr>
        </p:nvSpPr>
        <p:spPr>
          <a:xfrm>
            <a:off x="632175" y="194902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Garder un journal de développement à jour, commentez le code tout au long du projet, fournir un jeu globalement fonctionnel. </a:t>
            </a:r>
            <a:endParaRPr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(pour l’oral du 28/09, 3 séances disponibles)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/>
          <p:nvPr>
            <p:ph type="title"/>
          </p:nvPr>
        </p:nvSpPr>
        <p:spPr>
          <a:xfrm>
            <a:off x="632175" y="11523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Prévisions au 20/09 (suite)</a:t>
            </a:r>
            <a:endParaRPr/>
          </a:p>
        </p:txBody>
      </p:sp>
      <p:sp>
        <p:nvSpPr>
          <p:cNvPr id="228" name="Google Shape;228;p33"/>
          <p:cNvSpPr txBox="1"/>
          <p:nvPr>
            <p:ph idx="1" type="body"/>
          </p:nvPr>
        </p:nvSpPr>
        <p:spPr>
          <a:xfrm>
            <a:off x="632175" y="1949025"/>
            <a:ext cx="63135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Compléter les fonctionnalités supplémentaires, faire le readme, vérifier la conformité du git, revue de code. (0 séance, 4 jours restants)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Mise à jour du 22/09</a:t>
            </a:r>
            <a:endParaRPr/>
          </a:p>
        </p:txBody>
      </p:sp>
      <p:sp>
        <p:nvSpPr>
          <p:cNvPr id="234" name="Google Shape;234;p34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De nombreuses références trouvées sur youtube (Shaun Halverson) et forums</a:t>
            </a:r>
            <a:endParaRPr/>
          </a:p>
        </p:txBody>
      </p:sp>
      <p:sp>
        <p:nvSpPr>
          <p:cNvPr id="235" name="Google Shape;235;p34"/>
          <p:cNvSpPr txBox="1"/>
          <p:nvPr>
            <p:ph idx="2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Jeu choisi : Pong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(renommé « Tong » suite à une idée d’Axel. B).</a:t>
            </a:r>
            <a:endParaRPr/>
          </a:p>
        </p:txBody>
      </p:sp>
      <p:pic>
        <p:nvPicPr>
          <p:cNvPr id="236" name="Google Shape;236;p34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1837" r="43611" t="0"/>
          <a:stretch/>
        </p:blipFill>
        <p:spPr>
          <a:xfrm>
            <a:off x="642700" y="612300"/>
            <a:ext cx="2615100" cy="39189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/>
          <p:nvPr>
            <p:ph idx="1" type="subTitle"/>
          </p:nvPr>
        </p:nvSpPr>
        <p:spPr>
          <a:xfrm>
            <a:off x="3569700" y="1101900"/>
            <a:ext cx="48885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Tâches à réaliser </a:t>
            </a:r>
            <a:r>
              <a:rPr lang="fr"/>
              <a:t>: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Création de l’interface directement avec le fromdesigner (1/2 session)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Donnez des noms évidents aux composants pour faciliter l’écriture de code plus tard.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Gérer le mouvement de la balle, rebondir dans le sens vertical opposé au mur haut et bas, ajoute 1 point au joueur au mur (droite ou gauche) à l’impact puis remplace la balle. (1 séance)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Gérer le mouvement des pagaies (1 manuelle et 1 voiture), impossibilité de sortir par la fenêtre. (1/2 séance)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Gérez l’affichage pour ajouter des points, gagner ou perdre. (1/2 séance)</a:t>
            </a:r>
            <a:endParaRPr/>
          </a:p>
        </p:txBody>
      </p:sp>
      <p:sp>
        <p:nvSpPr>
          <p:cNvPr id="242" name="Google Shape;242;p35"/>
          <p:cNvSpPr txBox="1"/>
          <p:nvPr>
            <p:ph type="title"/>
          </p:nvPr>
        </p:nvSpPr>
        <p:spPr>
          <a:xfrm>
            <a:off x="4572000" y="347300"/>
            <a:ext cx="3886200" cy="6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Mise à jour du 22/09</a:t>
            </a:r>
            <a:endParaRPr/>
          </a:p>
        </p:txBody>
      </p:sp>
      <p:pic>
        <p:nvPicPr>
          <p:cNvPr id="243" name="Google Shape;243;p3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4595" l="46317" r="-2890" t="11381"/>
          <a:stretch/>
        </p:blipFill>
        <p:spPr>
          <a:xfrm>
            <a:off x="110700" y="898150"/>
            <a:ext cx="3532500" cy="36531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title"/>
          </p:nvPr>
        </p:nvSpPr>
        <p:spPr>
          <a:xfrm>
            <a:off x="632175" y="1152300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Mise à jour du 27/09</a:t>
            </a:r>
            <a:endParaRPr/>
          </a:p>
        </p:txBody>
      </p:sp>
      <p:sp>
        <p:nvSpPr>
          <p:cNvPr id="249" name="Google Shape;249;p36"/>
          <p:cNvSpPr txBox="1"/>
          <p:nvPr>
            <p:ph idx="1" type="body"/>
          </p:nvPr>
        </p:nvSpPr>
        <p:spPr>
          <a:xfrm>
            <a:off x="632175" y="1949025"/>
            <a:ext cx="73443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Features</a:t>
            </a:r>
            <a:r>
              <a:rPr lang="fr"/>
              <a:t> supplémentaires envisagées :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Possibilité de mettre en pause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Menu Pause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Redémarrer le jeu (l’implémenter dans le menu pause et à la fin du jeu)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Quitter l’interface du jeu (implémenter dans le menu pause et à la fin du jeu)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Prendre le contrôle de la paddle de droite ou la remettre en autoplay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Menu Options ==&gt; nouveau formulaire (implémenter dans le menu pause et si possible au début du jeu)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Gérer les options supplémentaires (difficulté, balle, son?, fond d’écran, ...)</a:t>
            </a:r>
            <a:endParaRPr/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Ajouter des sons.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7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Mon journal de dev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lue Opulence - v1">
  <a:themeElements>
    <a:clrScheme name="Simple Light">
      <a:dk1>
        <a:srgbClr val="FFFFFF"/>
      </a:dk1>
      <a:lt1>
        <a:srgbClr val="0F172A"/>
      </a:lt1>
      <a:dk2>
        <a:srgbClr val="C4D3E7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